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74" r:id="rId29"/>
    <p:sldId id="1575" r:id="rId30"/>
    <p:sldId id="1576" r:id="rId31"/>
    <p:sldId id="1550" r:id="rId32"/>
    <p:sldId id="1551" r:id="rId33"/>
    <p:sldId id="1552" r:id="rId34"/>
    <p:sldId id="1563" r:id="rId35"/>
    <p:sldId id="1534" r:id="rId36"/>
    <p:sldId id="1533" r:id="rId37"/>
    <p:sldId id="1044" r:id="rId38"/>
    <p:sldId id="1532" r:id="rId39"/>
    <p:sldId id="1562" r:id="rId40"/>
    <p:sldId id="1566" r:id="rId41"/>
    <p:sldId id="1561" r:id="rId42"/>
    <p:sldId id="1564" r:id="rId43"/>
    <p:sldId id="1565" r:id="rId44"/>
    <p:sldId id="1567" r:id="rId45"/>
    <p:sldId id="1568" r:id="rId46"/>
    <p:sldId id="1569" r:id="rId47"/>
    <p:sldId id="1570" r:id="rId48"/>
    <p:sldId id="1571" r:id="rId49"/>
    <p:sldId id="1572" r:id="rId50"/>
    <p:sldId id="1573" r:id="rId51"/>
    <p:sldId id="1560" r:id="rId52"/>
    <p:sldId id="43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="" xmlns:p15="http://schemas.microsoft.com/office/powerpoint/2012/main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2020-01-25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=""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=""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=""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=""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=""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="" xmlns:a16="http://schemas.microsoft.com/office/drawing/2014/main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=""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2020-01-25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=""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=""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="" xmlns:a16="http://schemas.microsoft.com/office/drawing/2014/main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=""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=""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=""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=""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=""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=""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=""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="" xmlns:a16="http://schemas.microsoft.com/office/drawing/2014/main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="" xmlns:a16="http://schemas.microsoft.com/office/drawing/2014/main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="" xmlns:a16="http://schemas.microsoft.com/office/drawing/2014/main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="" xmlns:a16="http://schemas.microsoft.com/office/drawing/2014/main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="" xmlns:a16="http://schemas.microsoft.com/office/drawing/2014/main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="" xmlns:a16="http://schemas.microsoft.com/office/drawing/2014/main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=""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=""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=""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="" xmlns:a16="http://schemas.microsoft.com/office/drawing/2014/main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="" xmlns:a16="http://schemas.microsoft.com/office/drawing/2014/main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="" xmlns:a16="http://schemas.microsoft.com/office/drawing/2014/main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="" xmlns:a16="http://schemas.microsoft.com/office/drawing/2014/main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="" xmlns:a16="http://schemas.microsoft.com/office/drawing/2014/main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=""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=""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=""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ebapptest/" TargetMode="Externa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andscape.cncf.io/" TargetMode="External"/><Relationship Id="rId2" Type="http://schemas.openxmlformats.org/officeDocument/2006/relationships/hyperlink" Target="https://github.com/kurt70/dockerk8sworkshop.gi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cncf.io/wp-content/uploads/2018/03/CNCF_TrailMap_latest.png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Same artifacts.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r>
              <a:rPr lang="en-US" dirty="0" err="1" smtClean="0"/>
              <a:t>yaml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Easy to move from/to</a:t>
            </a:r>
          </a:p>
          <a:p>
            <a:pPr lvl="1"/>
            <a:r>
              <a:rPr lang="en-US" dirty="0" smtClean="0"/>
              <a:t>On </a:t>
            </a:r>
            <a:r>
              <a:rPr lang="en-US" dirty="0" err="1" smtClean="0"/>
              <a:t>prem</a:t>
            </a:r>
            <a:endParaRPr lang="en-US" dirty="0" smtClean="0"/>
          </a:p>
          <a:p>
            <a:pPr lvl="1"/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Hybrid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goal – Easy CI/CD pipeline ++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6098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pipeline</a:t>
            </a:r>
            <a:endParaRPr lang="nb-NO" dirty="0"/>
          </a:p>
        </p:txBody>
      </p:sp>
      <p:sp>
        <p:nvSpPr>
          <p:cNvPr id="5" name="Rounded Rectangle 4"/>
          <p:cNvSpPr/>
          <p:nvPr/>
        </p:nvSpPr>
        <p:spPr>
          <a:xfrm>
            <a:off x="971909" y="2061712"/>
            <a:ext cx="10757140" cy="4382219"/>
          </a:xfrm>
          <a:prstGeom prst="roundRect">
            <a:avLst>
              <a:gd name="adj" fmla="val 2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ounded Rectangle 5"/>
          <p:cNvSpPr/>
          <p:nvPr/>
        </p:nvSpPr>
        <p:spPr>
          <a:xfrm>
            <a:off x="1121434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App/MS repo</a:t>
            </a:r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3088257" y="2715142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4416725" y="3463485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 artifact</a:t>
            </a:r>
            <a:endParaRPr lang="nb-NO" dirty="0"/>
          </a:p>
        </p:txBody>
      </p:sp>
      <p:sp>
        <p:nvSpPr>
          <p:cNvPr id="9" name="Rounded Rectangle 8"/>
          <p:cNvSpPr/>
          <p:nvPr/>
        </p:nvSpPr>
        <p:spPr>
          <a:xfrm>
            <a:off x="4390846" y="2613783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container</a:t>
            </a:r>
            <a:endParaRPr lang="nb-NO" dirty="0"/>
          </a:p>
        </p:txBody>
      </p:sp>
      <p:sp>
        <p:nvSpPr>
          <p:cNvPr id="10" name="Right Arrow 9"/>
          <p:cNvSpPr/>
          <p:nvPr/>
        </p:nvSpPr>
        <p:spPr>
          <a:xfrm rot="1222739">
            <a:off x="3058741" y="3346429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1" name="Right Arrow 10"/>
          <p:cNvSpPr/>
          <p:nvPr/>
        </p:nvSpPr>
        <p:spPr>
          <a:xfrm>
            <a:off x="6259909" y="2715142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/>
          </a:p>
        </p:txBody>
      </p:sp>
      <p:sp>
        <p:nvSpPr>
          <p:cNvPr id="13" name="Flowchart: Direct Access Storage 12"/>
          <p:cNvSpPr/>
          <p:nvPr/>
        </p:nvSpPr>
        <p:spPr>
          <a:xfrm>
            <a:off x="10131460" y="3461327"/>
            <a:ext cx="1319842" cy="631885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nb-NO" dirty="0"/>
          </a:p>
        </p:txBody>
      </p:sp>
      <p:sp>
        <p:nvSpPr>
          <p:cNvPr id="14" name="Rounded Rectangle 13"/>
          <p:cNvSpPr/>
          <p:nvPr/>
        </p:nvSpPr>
        <p:spPr>
          <a:xfrm>
            <a:off x="1121434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repo</a:t>
            </a:r>
            <a:endParaRPr lang="nb-NO" dirty="0"/>
          </a:p>
        </p:txBody>
      </p:sp>
      <p:sp>
        <p:nvSpPr>
          <p:cNvPr id="15" name="Right Arrow 14"/>
          <p:cNvSpPr/>
          <p:nvPr/>
        </p:nvSpPr>
        <p:spPr>
          <a:xfrm>
            <a:off x="3088256" y="5182297"/>
            <a:ext cx="119907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Change</a:t>
            </a:r>
            <a:endParaRPr lang="nb-NO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416725" y="5080938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7" name="Rounded Rectangle 16"/>
          <p:cNvSpPr/>
          <p:nvPr/>
        </p:nvSpPr>
        <p:spPr>
          <a:xfrm>
            <a:off x="7596965" y="5080937"/>
            <a:ext cx="1794294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endParaRPr lang="nb-NO" dirty="0"/>
          </a:p>
        </p:txBody>
      </p:sp>
      <p:sp>
        <p:nvSpPr>
          <p:cNvPr id="18" name="Right Arrow 17"/>
          <p:cNvSpPr/>
          <p:nvPr/>
        </p:nvSpPr>
        <p:spPr>
          <a:xfrm>
            <a:off x="6350479" y="5182298"/>
            <a:ext cx="1163129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Config</a:t>
            </a:r>
            <a:endParaRPr lang="nb-NO" sz="1400" dirty="0"/>
          </a:p>
        </p:txBody>
      </p:sp>
      <p:sp>
        <p:nvSpPr>
          <p:cNvPr id="19" name="Right Arrow 18"/>
          <p:cNvSpPr/>
          <p:nvPr/>
        </p:nvSpPr>
        <p:spPr>
          <a:xfrm rot="2176896">
            <a:off x="6188684" y="4349376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7525191" y="2593656"/>
            <a:ext cx="1627435" cy="629727"/>
          </a:xfrm>
          <a:prstGeom prst="roundRect">
            <a:avLst>
              <a:gd name="adj" fmla="val 22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container</a:t>
            </a:r>
            <a:endParaRPr lang="nb-NO" dirty="0"/>
          </a:p>
        </p:txBody>
      </p:sp>
      <p:sp>
        <p:nvSpPr>
          <p:cNvPr id="22" name="Right Arrow 21"/>
          <p:cNvSpPr/>
          <p:nvPr/>
        </p:nvSpPr>
        <p:spPr>
          <a:xfrm rot="20883703">
            <a:off x="6311253" y="3378063"/>
            <a:ext cx="152156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Version </a:t>
            </a:r>
            <a:r>
              <a:rPr lang="en-US" sz="1400" dirty="0" err="1" smtClean="0"/>
              <a:t>num</a:t>
            </a:r>
            <a:endParaRPr lang="nb-NO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3" y="4961871"/>
            <a:ext cx="959643" cy="93165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519964" y="5182296"/>
            <a:ext cx="805851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Apply</a:t>
            </a:r>
            <a:endParaRPr lang="nb-NO" sz="1400" dirty="0"/>
          </a:p>
        </p:txBody>
      </p:sp>
      <p:sp>
        <p:nvSpPr>
          <p:cNvPr id="25" name="Right Arrow 24"/>
          <p:cNvSpPr/>
          <p:nvPr/>
        </p:nvSpPr>
        <p:spPr>
          <a:xfrm rot="1742298">
            <a:off x="9181257" y="2876558"/>
            <a:ext cx="1193314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Push to repo</a:t>
            </a:r>
            <a:endParaRPr lang="nb-NO" sz="1200" dirty="0"/>
          </a:p>
        </p:txBody>
      </p:sp>
      <p:sp>
        <p:nvSpPr>
          <p:cNvPr id="26" name="Right Arrow 25"/>
          <p:cNvSpPr/>
          <p:nvPr/>
        </p:nvSpPr>
        <p:spPr>
          <a:xfrm rot="4315184">
            <a:off x="10299906" y="4349376"/>
            <a:ext cx="663730" cy="427008"/>
          </a:xfrm>
          <a:prstGeom prst="rightArrow">
            <a:avLst>
              <a:gd name="adj1" fmla="val 66162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Pull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00201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CI/CD pipeline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3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 dirty="0" smtClean="0"/>
              <a:t>Cronjob</a:t>
            </a:r>
          </a:p>
          <a:p>
            <a:r>
              <a:rPr lang="nb-NO" dirty="0"/>
              <a:t>HorizontalPodAutoscaler</a:t>
            </a:r>
          </a:p>
          <a:p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 – Kurt Monge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Deployment (deploy)</a:t>
            </a:r>
          </a:p>
          <a:p>
            <a:pPr lvl="1"/>
            <a:r>
              <a:rPr lang="nb-NO" dirty="0" smtClean="0"/>
              <a:t>What is </a:t>
            </a:r>
            <a:r>
              <a:rPr lang="nb-NO" dirty="0" smtClean="0"/>
              <a:t>deployed</a:t>
            </a:r>
          </a:p>
          <a:p>
            <a:r>
              <a:rPr lang="nb-NO" dirty="0"/>
              <a:t>ReplicaSet (rs)</a:t>
            </a:r>
          </a:p>
          <a:p>
            <a:pPr lvl="1"/>
            <a:r>
              <a:rPr lang="nb-NO" dirty="0"/>
              <a:t>How many instances(pods)</a:t>
            </a:r>
          </a:p>
          <a:p>
            <a:r>
              <a:rPr lang="en-US" dirty="0" smtClean="0"/>
              <a:t>Pod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 smtClean="0"/>
              <a:t>actutal</a:t>
            </a:r>
            <a:r>
              <a:rPr lang="en-US" dirty="0" smtClean="0"/>
              <a:t> </a:t>
            </a:r>
            <a:r>
              <a:rPr lang="en-US" dirty="0"/>
              <a:t>running </a:t>
            </a:r>
            <a:r>
              <a:rPr lang="en-US" dirty="0" smtClean="0"/>
              <a:t>instances</a:t>
            </a:r>
          </a:p>
          <a:p>
            <a:pPr lvl="1"/>
            <a:endParaRPr lang="nb-NO" dirty="0" smtClean="0"/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smtClean="0"/>
              <a:t>Service </a:t>
            </a:r>
            <a:r>
              <a:rPr lang="nb-NO" dirty="0"/>
              <a:t>(svc)</a:t>
            </a:r>
          </a:p>
          <a:p>
            <a:pPr lvl="1"/>
            <a:r>
              <a:rPr lang="nb-NO" dirty="0"/>
              <a:t>How the deployment is exposed</a:t>
            </a:r>
          </a:p>
          <a:p>
            <a:pPr lvl="2"/>
            <a:r>
              <a:rPr lang="nb-NO" dirty="0"/>
              <a:t>ClusterIp (only available in the cluster)</a:t>
            </a:r>
          </a:p>
          <a:p>
            <a:pPr lvl="2"/>
            <a:r>
              <a:rPr lang="nb-NO" dirty="0"/>
              <a:t>NodePort (bound to the nodes NW adapter)</a:t>
            </a:r>
          </a:p>
          <a:p>
            <a:pPr lvl="2"/>
            <a:r>
              <a:rPr lang="nb-NO" dirty="0" smtClean="0"/>
              <a:t>LoadBalancer</a:t>
            </a:r>
          </a:p>
          <a:p>
            <a:r>
              <a:rPr lang="nb-NO" dirty="0" smtClean="0"/>
              <a:t>Ingress (ing)</a:t>
            </a:r>
          </a:p>
          <a:p>
            <a:pPr lvl="1"/>
            <a:r>
              <a:rPr lang="nb-NO" dirty="0" smtClean="0"/>
              <a:t>Routes external traffic</a:t>
            </a:r>
          </a:p>
          <a:p>
            <a:pPr lvl="1"/>
            <a:r>
              <a:rPr lang="nb-NO" dirty="0" smtClean="0"/>
              <a:t>To service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of a deployment</a:t>
            </a:r>
            <a:endParaRPr lang="nb-NO" dirty="0"/>
          </a:p>
        </p:txBody>
      </p:sp>
      <p:sp>
        <p:nvSpPr>
          <p:cNvPr id="3" name="Rounded Rectangle 2"/>
          <p:cNvSpPr/>
          <p:nvPr/>
        </p:nvSpPr>
        <p:spPr>
          <a:xfrm>
            <a:off x="1304925" y="1440647"/>
            <a:ext cx="10111628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Cluster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01663" y="198357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Deployment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4964" y="3751584"/>
            <a:ext cx="2840831" cy="8134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59719" y="3763492"/>
            <a:ext cx="2918152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Replicaset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68589" y="5622831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Pod1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7734" y="5622829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Pod3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27665" y="5622830"/>
            <a:ext cx="1304505" cy="80150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Pod2</a:t>
            </a:r>
          </a:p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813462">
            <a:off x="3470726" y="2584688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Arrow 20"/>
          <p:cNvSpPr/>
          <p:nvPr/>
        </p:nvSpPr>
        <p:spPr>
          <a:xfrm rot="2342971">
            <a:off x="2699034" y="481320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ight Arrow 21"/>
          <p:cNvSpPr/>
          <p:nvPr/>
        </p:nvSpPr>
        <p:spPr>
          <a:xfrm rot="8385324">
            <a:off x="6961599" y="4421835"/>
            <a:ext cx="1277470" cy="833718"/>
          </a:xfrm>
          <a:prstGeom prst="rightArrow">
            <a:avLst>
              <a:gd name="adj1" fmla="val 30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765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6963718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998906" y="2431248"/>
            <a:ext cx="1762125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9470" y="291428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24895" y="3369097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24895" y="3879052"/>
            <a:ext cx="1500996" cy="35755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 </a:t>
            </a:r>
            <a:r>
              <a:rPr lang="en-US" dirty="0" err="1" smtClean="0">
                <a:solidFill>
                  <a:schemeClr val="tx1"/>
                </a:solidFill>
              </a:rPr>
              <a:t>prosess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=""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Service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ClusterIP</a:t>
            </a:r>
            <a:endParaRPr lang="en-US" dirty="0" smtClean="0"/>
          </a:p>
          <a:p>
            <a:pPr lvl="1"/>
            <a:r>
              <a:rPr lang="en-US" dirty="0" smtClean="0"/>
              <a:t>All pods in the cluster</a:t>
            </a:r>
          </a:p>
          <a:p>
            <a:pPr lvl="1"/>
            <a:r>
              <a:rPr lang="en-US" dirty="0" smtClean="0"/>
              <a:t>Entry in internal DNS</a:t>
            </a:r>
          </a:p>
          <a:p>
            <a:pPr lvl="1"/>
            <a:r>
              <a:rPr lang="en-US" dirty="0" smtClean="0"/>
              <a:t>Ex. </a:t>
            </a:r>
            <a:r>
              <a:rPr lang="en-US" dirty="0" smtClean="0">
                <a:hlinkClick r:id="rId2"/>
              </a:rPr>
              <a:t>http://webapptest/</a:t>
            </a:r>
            <a:endParaRPr lang="en-US" dirty="0" smtClean="0"/>
          </a:p>
          <a:p>
            <a:pPr lvl="1"/>
            <a:r>
              <a:rPr lang="en-US" dirty="0" smtClean="0"/>
              <a:t>Not externally exposed</a:t>
            </a:r>
          </a:p>
          <a:p>
            <a:r>
              <a:rPr lang="en-US" dirty="0" err="1" smtClean="0"/>
              <a:t>NodePort</a:t>
            </a:r>
            <a:endParaRPr lang="en-US" dirty="0" smtClean="0"/>
          </a:p>
          <a:p>
            <a:pPr lvl="1"/>
            <a:r>
              <a:rPr lang="en-US" dirty="0" smtClean="0"/>
              <a:t>Try to bind to the </a:t>
            </a:r>
            <a:r>
              <a:rPr lang="en-US" dirty="0" err="1" smtClean="0"/>
              <a:t>nodes’s</a:t>
            </a:r>
            <a:r>
              <a:rPr lang="en-US" dirty="0" smtClean="0"/>
              <a:t> host adapter.</a:t>
            </a:r>
          </a:p>
          <a:p>
            <a:pPr lvl="1"/>
            <a:r>
              <a:rPr lang="en-US" dirty="0" smtClean="0"/>
              <a:t>(Do not route to other nodes)</a:t>
            </a:r>
          </a:p>
          <a:p>
            <a:r>
              <a:rPr lang="en-US" dirty="0" err="1" smtClean="0"/>
              <a:t>LoadBalancer</a:t>
            </a:r>
            <a:endParaRPr lang="en-US" dirty="0" smtClean="0"/>
          </a:p>
          <a:p>
            <a:pPr lvl="1"/>
            <a:r>
              <a:rPr lang="en-US" dirty="0" smtClean="0"/>
              <a:t>(Distribute load to all nodes)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24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 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1646221"/>
            <a:ext cx="4718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Best to work declaratively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Yaml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Keep all artifacts in one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“---” (triple hyphen)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apply –f [</a:t>
            </a:r>
            <a:r>
              <a:rPr lang="en-US" dirty="0" err="1" smtClean="0"/>
              <a:t>yaml</a:t>
            </a:r>
            <a:r>
              <a:rPr lang="en-US" dirty="0" smtClean="0"/>
              <a:t> file] –dry-run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/>
              <a:t> apply 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Delete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smtClean="0"/>
              <a:t>delete </a:t>
            </a:r>
            <a:r>
              <a:rPr lang="en-US" dirty="0"/>
              <a:t>–f [</a:t>
            </a:r>
            <a:r>
              <a:rPr lang="en-US" dirty="0" err="1"/>
              <a:t>yaml</a:t>
            </a:r>
            <a:r>
              <a:rPr lang="en-US" dirty="0"/>
              <a:t> file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Some changes (</a:t>
            </a:r>
            <a:r>
              <a:rPr lang="en-US" dirty="0" err="1" smtClean="0"/>
              <a:t>ConfigMap</a:t>
            </a:r>
            <a:r>
              <a:rPr lang="en-US" dirty="0" smtClean="0"/>
              <a:t>++)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Delete pods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Rescale =&gt; 0 =&gt; 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YAML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Indentation sensitive !IMPORTANT</a:t>
            </a:r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538822" y="3077382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8602690" y="4709838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8602691" y="1646220"/>
            <a:ext cx="1073989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10666560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8602691" y="3077382"/>
            <a:ext cx="1073990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</a:t>
            </a:r>
            <a:endParaRPr lang="nb-NO" dirty="0"/>
          </a:p>
        </p:txBody>
      </p:sp>
      <p:sp>
        <p:nvSpPr>
          <p:cNvPr id="26" name="Down Arrow 25"/>
          <p:cNvSpPr/>
          <p:nvPr/>
        </p:nvSpPr>
        <p:spPr>
          <a:xfrm rot="2845310">
            <a:off x="7612811" y="208616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Down Arrow 26"/>
          <p:cNvSpPr/>
          <p:nvPr/>
        </p:nvSpPr>
        <p:spPr>
          <a:xfrm rot="18771014">
            <a:off x="7612810" y="3851707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Down Arrow 27"/>
          <p:cNvSpPr/>
          <p:nvPr/>
        </p:nvSpPr>
        <p:spPr>
          <a:xfrm rot="7520421">
            <a:off x="10085714" y="2129488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Down Arrow 28"/>
          <p:cNvSpPr/>
          <p:nvPr/>
        </p:nvSpPr>
        <p:spPr>
          <a:xfrm rot="13591542">
            <a:off x="10238114" y="4179315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Down Arrow 29"/>
          <p:cNvSpPr/>
          <p:nvPr/>
        </p:nvSpPr>
        <p:spPr>
          <a:xfrm rot="5400000">
            <a:off x="9888035" y="2934333"/>
            <a:ext cx="513272" cy="726044"/>
          </a:xfrm>
          <a:prstGeom prst="downArrow">
            <a:avLst>
              <a:gd name="adj1" fmla="val 3319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5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run our container inside </a:t>
            </a:r>
            <a:r>
              <a:rPr lang="en-US" dirty="0" err="1" smtClean="0"/>
              <a:t>minikube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 exercises 2.1 &amp; 2.2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update-</a:t>
            </a:r>
            <a:r>
              <a:rPr lang="en-US" dirty="0" err="1"/>
              <a:t>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</a:t>
            </a:r>
            <a:endParaRPr lang="nb-NO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992186" y="1961147"/>
            <a:ext cx="4600800" cy="4147553"/>
          </a:xfrm>
          <a:prstGeom prst="rect">
            <a:avLst/>
          </a:prstGeom>
        </p:spPr>
        <p:txBody>
          <a:bodyPr/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2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728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16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of the </a:t>
            </a:r>
            <a:r>
              <a:rPr lang="en-US" dirty="0" err="1" smtClean="0"/>
              <a:t>Kubernetes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Not implemented out of the box</a:t>
            </a:r>
          </a:p>
          <a:p>
            <a:r>
              <a:rPr lang="en-US" dirty="0" smtClean="0"/>
              <a:t>Third party providers</a:t>
            </a:r>
          </a:p>
          <a:p>
            <a:pPr lvl="1"/>
            <a:r>
              <a:rPr lang="en-US" dirty="0" smtClean="0"/>
              <a:t>NGINX</a:t>
            </a:r>
          </a:p>
          <a:p>
            <a:pPr lvl="1"/>
            <a:r>
              <a:rPr lang="en-US" dirty="0" err="1" smtClean="0"/>
              <a:t>Traefik</a:t>
            </a:r>
            <a:endParaRPr lang="en-US" dirty="0" smtClean="0"/>
          </a:p>
          <a:p>
            <a:pPr lvl="1"/>
            <a:r>
              <a:rPr lang="en-US" dirty="0" smtClean="0"/>
              <a:t>Many more</a:t>
            </a:r>
          </a:p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SSL &amp;TLS termination</a:t>
            </a:r>
          </a:p>
          <a:p>
            <a:pPr lvl="1"/>
            <a:r>
              <a:rPr lang="en-US" dirty="0" smtClean="0"/>
              <a:t>Path rewrites</a:t>
            </a:r>
          </a:p>
          <a:p>
            <a:pPr lvl="1"/>
            <a:r>
              <a:rPr lang="en-US" dirty="0" smtClean="0"/>
              <a:t>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5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26115"/>
            <a:ext cx="609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an ingress:</a:t>
            </a:r>
          </a:p>
          <a:p>
            <a:r>
              <a:rPr lang="en-US" dirty="0" smtClean="0"/>
              <a:t>Do exercise 2.3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6893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ConfigMap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Name-value lists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Files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Secret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Base64 encoded value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517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Maps to different storage solutions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Local (node </a:t>
            </a:r>
            <a:r>
              <a:rPr lang="en-US" dirty="0" err="1" smtClean="0"/>
              <a:t>filesystem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NAS (NFS)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VolumeClaim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Indirectly attach to volume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Specify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StorageClasses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Prepackaged specifications for where/how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250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6" y="2008513"/>
            <a:ext cx="36663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Requests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Min </a:t>
            </a:r>
            <a:r>
              <a:rPr lang="en-US" dirty="0" err="1" smtClean="0"/>
              <a:t>amomunt</a:t>
            </a:r>
            <a:r>
              <a:rPr lang="en-US" dirty="0" smtClean="0"/>
              <a:t> of </a:t>
            </a:r>
            <a:r>
              <a:rPr lang="en-US" dirty="0" err="1" smtClean="0"/>
              <a:t>ram&amp;cpu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 smtClean="0"/>
              <a:t>Limits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Max amount of </a:t>
            </a:r>
            <a:r>
              <a:rPr lang="en-US" dirty="0" err="1" smtClean="0"/>
              <a:t>ram&amp;cpu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Mi</a:t>
            </a:r>
            <a:r>
              <a:rPr lang="en-US" dirty="0" smtClean="0"/>
              <a:t> – amount of MB 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CPU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 – 1000 part of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500m - 0.5 processor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Production - Don’t use.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Autoscaling</a:t>
            </a:r>
            <a:r>
              <a:rPr lang="en-US" dirty="0" smtClean="0"/>
              <a:t> of nodes.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 limit – crash/</a:t>
            </a:r>
            <a:r>
              <a:rPr lang="en-US" dirty="0" err="1" smtClean="0"/>
              <a:t>unstability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nb-NO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82287" y="1595887"/>
            <a:ext cx="4606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Courier New" pitchFamily="49" charset="0"/>
                <a:cs typeface="Courier New" pitchFamily="49" charset="0"/>
              </a:rPr>
              <a:t> containers: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- name: db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image: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mysql    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   resources</a:t>
            </a:r>
            <a:r>
              <a:rPr lang="nb-NO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requests: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"64Mi"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"250m"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limits: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memory: "128Mi"</a:t>
            </a:r>
          </a:p>
          <a:p>
            <a:r>
              <a:rPr lang="nb-NO" dirty="0">
                <a:latin typeface="Courier New" pitchFamily="49" charset="0"/>
                <a:cs typeface="Courier New" pitchFamily="49" charset="0"/>
              </a:rPr>
              <a:t>        cpu: "</a:t>
            </a:r>
            <a:r>
              <a:rPr lang="nb-NO" dirty="0" smtClean="0">
                <a:latin typeface="Courier New" pitchFamily="49" charset="0"/>
                <a:cs typeface="Courier New" pitchFamily="49" charset="0"/>
              </a:rPr>
              <a:t>500m</a:t>
            </a:r>
            <a:endParaRPr lang="nb-NO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8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connection file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Cluster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User credentials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HOME/.</a:t>
            </a:r>
            <a:r>
              <a:rPr lang="en-US" dirty="0" err="1" smtClean="0"/>
              <a:t>kube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TXT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Rename “</a:t>
            </a:r>
            <a:r>
              <a:rPr lang="en-US" dirty="0" err="1" smtClean="0"/>
              <a:t>context.Name</a:t>
            </a:r>
            <a:r>
              <a:rPr lang="en-US" dirty="0" smtClean="0"/>
              <a:t>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get-contexts”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use-context [</a:t>
            </a:r>
            <a:r>
              <a:rPr lang="en-US" dirty="0" err="1" smtClean="0"/>
              <a:t>contextname</a:t>
            </a:r>
            <a:r>
              <a:rPr lang="en-US" dirty="0" smtClean="0"/>
              <a:t>]”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Update context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minikube</a:t>
            </a:r>
            <a:r>
              <a:rPr lang="en-US" dirty="0"/>
              <a:t> update-context</a:t>
            </a:r>
            <a:r>
              <a:rPr lang="en-US" dirty="0" smtClean="0"/>
              <a:t>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gcloud container clusters get-credentials </a:t>
            </a:r>
            <a:r>
              <a:rPr lang="nb-NO" dirty="0" smtClean="0"/>
              <a:t>.....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b-NO" dirty="0"/>
              <a:t>az aks </a:t>
            </a:r>
            <a:r>
              <a:rPr lang="nb-NO" dirty="0" smtClean="0"/>
              <a:t>get-credentials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6650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proxy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92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port-forward [service/pod] [hostport1:localport1</a:t>
            </a:r>
            <a:r>
              <a:rPr lang="en-US" dirty="0" smtClean="0"/>
              <a:t>] </a:t>
            </a:r>
            <a:r>
              <a:rPr lang="en-US" dirty="0"/>
              <a:t>[</a:t>
            </a:r>
            <a:r>
              <a:rPr lang="en-US" dirty="0" smtClean="0"/>
              <a:t>hostport2:localport2] …..”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 if something is wrong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Temporary access to a not exposed pod/svc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3626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something </a:t>
            </a:r>
            <a:r>
              <a:rPr lang="en-US" dirty="0" err="1" smtClean="0"/>
              <a:t>failes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609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get pod/svc/deploy [-</a:t>
            </a:r>
            <a:r>
              <a:rPr lang="en-US" dirty="0"/>
              <a:t>o[</a:t>
            </a:r>
            <a:r>
              <a:rPr lang="en-US" dirty="0" err="1"/>
              <a:t>wide|yaml</a:t>
            </a:r>
            <a:r>
              <a:rPr lang="en-US" dirty="0"/>
              <a:t>]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describe pod/svc/deploy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logs [</a:t>
            </a:r>
            <a:r>
              <a:rPr lang="en-US" dirty="0" err="1" smtClean="0"/>
              <a:t>podname</a:t>
            </a:r>
            <a:r>
              <a:rPr lang="en-US" dirty="0" smtClean="0"/>
              <a:t>] [-w]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</a:t>
            </a:r>
            <a:r>
              <a:rPr lang="en-US" dirty="0"/>
              <a:t>[</a:t>
            </a:r>
            <a:r>
              <a:rPr lang="en-US" dirty="0" err="1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printenv|sort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Kubectl</a:t>
            </a:r>
            <a:r>
              <a:rPr lang="en-US" dirty="0" smtClean="0"/>
              <a:t> exec –it [</a:t>
            </a:r>
            <a:r>
              <a:rPr lang="en-US" dirty="0" err="1" smtClean="0"/>
              <a:t>podname</a:t>
            </a:r>
            <a:r>
              <a:rPr lang="en-US" dirty="0" smtClean="0"/>
              <a:t>] </a:t>
            </a:r>
            <a:r>
              <a:rPr lang="en-US" dirty="0" err="1" smtClean="0"/>
              <a:t>bash|sh|etc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059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423275" y="2008513"/>
            <a:ext cx="103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github.com/kurt70/dockerk8sworkshop.git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3"/>
              </a:rPr>
              <a:t>https://kubernetes.io</a:t>
            </a:r>
            <a:r>
              <a:rPr lang="nb-NO" dirty="0" smtClean="0">
                <a:hlinkClick r:id="rId3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4"/>
              </a:rPr>
              <a:t>https://docs.docker.com</a:t>
            </a:r>
            <a:r>
              <a:rPr lang="nb-NO" dirty="0" smtClean="0">
                <a:hlinkClick r:id="rId4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5"/>
              </a:rPr>
              <a:t>https://hub.docker.com</a:t>
            </a:r>
            <a:r>
              <a:rPr lang="nb-NO" dirty="0" smtClean="0">
                <a:hlinkClick r:id="rId5"/>
              </a:rPr>
              <a:t>/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6"/>
              </a:rPr>
              <a:t>https://www.cncf.io/wp-content/uploads/2018/03/CNCF_TrailMap_latest.png</a:t>
            </a:r>
            <a:endParaRPr lang="nb-N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b-NO" dirty="0">
                <a:hlinkClick r:id="rId7"/>
              </a:rPr>
              <a:t>https://landscape.cncf.io</a:t>
            </a:r>
            <a:r>
              <a:rPr lang="nb-NO" dirty="0" smtClean="0">
                <a:hlinkClick r:id="rId7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838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="" xmlns:a16="http://schemas.microsoft.com/office/drawing/2014/main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9978</TotalTime>
  <Words>1369</Words>
  <Application>Microsoft Office PowerPoint</Application>
  <PresentationFormat>Custom</PresentationFormat>
  <Paragraphs>414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Knowit</vt:lpstr>
      <vt:lpstr>PowerPoint Presentation</vt:lpstr>
      <vt:lpstr>PowerPoint Presentation</vt:lpstr>
      <vt:lpstr>Me – Kurt Monge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One goal – Easy CI/CD pipeline ++</vt:lpstr>
      <vt:lpstr>Example pipeline</vt:lpstr>
      <vt:lpstr>Demo – CI/CD pipeline</vt:lpstr>
      <vt:lpstr>The important stuff</vt:lpstr>
      <vt:lpstr>K8s – Artifacts</vt:lpstr>
      <vt:lpstr>K8s- Artifacts cont.</vt:lpstr>
      <vt:lpstr>Lifecycle of a deployment</vt:lpstr>
      <vt:lpstr>Kubernetes «physical» model</vt:lpstr>
      <vt:lpstr>Minikube – «physical» model</vt:lpstr>
      <vt:lpstr>Kubernetes network model</vt:lpstr>
      <vt:lpstr>Minikube - network model</vt:lpstr>
      <vt:lpstr>Service</vt:lpstr>
      <vt:lpstr>Tips &amp; tricks </vt:lpstr>
      <vt:lpstr>Exercise</vt:lpstr>
      <vt:lpstr>Ingress</vt:lpstr>
      <vt:lpstr>Exercise</vt:lpstr>
      <vt:lpstr>Configuration</vt:lpstr>
      <vt:lpstr>Volumes</vt:lpstr>
      <vt:lpstr>Resources</vt:lpstr>
      <vt:lpstr>Context</vt:lpstr>
      <vt:lpstr>Forwarding proxy</vt:lpstr>
      <vt:lpstr>If something failes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Admin</cp:lastModifiedBy>
  <cp:revision>69</cp:revision>
  <dcterms:created xsi:type="dcterms:W3CDTF">2019-11-12T12:56:17Z</dcterms:created>
  <dcterms:modified xsi:type="dcterms:W3CDTF">2020-01-26T21:08:55Z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